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3" r:id="rId4"/>
    <p:sldId id="259" r:id="rId5"/>
    <p:sldId id="264" r:id="rId6"/>
    <p:sldId id="262" r:id="rId7"/>
    <p:sldId id="270" r:id="rId8"/>
    <p:sldId id="271" r:id="rId9"/>
    <p:sldId id="261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5" autoAdjust="0"/>
    <p:restoredTop sz="62472" autoAdjust="0"/>
  </p:normalViewPr>
  <p:slideViewPr>
    <p:cSldViewPr snapToGrid="0">
      <p:cViewPr varScale="1">
        <p:scale>
          <a:sx n="65" d="100"/>
          <a:sy n="65" d="100"/>
        </p:scale>
        <p:origin x="3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Contreras Stone" userId="df1ee32c-79ea-4096-950b-0d29035ae4c4" providerId="ADAL" clId="{3DD9B42D-7ABA-4821-9ECF-7E3911DC4702}"/>
    <pc:docChg chg="modSld">
      <pc:chgData name="Christina Contreras Stone" userId="df1ee32c-79ea-4096-950b-0d29035ae4c4" providerId="ADAL" clId="{3DD9B42D-7ABA-4821-9ECF-7E3911DC4702}" dt="2026-04-03T16:40:05.918" v="5" actId="6549"/>
      <pc:docMkLst>
        <pc:docMk/>
      </pc:docMkLst>
      <pc:sldChg chg="modNotesTx">
        <pc:chgData name="Christina Contreras Stone" userId="df1ee32c-79ea-4096-950b-0d29035ae4c4" providerId="ADAL" clId="{3DD9B42D-7ABA-4821-9ECF-7E3911DC4702}" dt="2026-04-03T16:40:05.918" v="5" actId="6549"/>
        <pc:sldMkLst>
          <pc:docMk/>
          <pc:sldMk cId="678860821" sldId="257"/>
        </pc:sldMkLst>
      </pc:sldChg>
      <pc:sldChg chg="modNotesTx">
        <pc:chgData name="Christina Contreras Stone" userId="df1ee32c-79ea-4096-950b-0d29035ae4c4" providerId="ADAL" clId="{3DD9B42D-7ABA-4821-9ECF-7E3911DC4702}" dt="2026-04-03T16:40:02.913" v="4" actId="6549"/>
        <pc:sldMkLst>
          <pc:docMk/>
          <pc:sldMk cId="690468521" sldId="259"/>
        </pc:sldMkLst>
      </pc:sldChg>
      <pc:sldChg chg="modNotesTx">
        <pc:chgData name="Christina Contreras Stone" userId="df1ee32c-79ea-4096-950b-0d29035ae4c4" providerId="ADAL" clId="{3DD9B42D-7ABA-4821-9ECF-7E3911DC4702}" dt="2026-04-03T16:39:56.366" v="2" actId="6549"/>
        <pc:sldMkLst>
          <pc:docMk/>
          <pc:sldMk cId="4070264818" sldId="261"/>
        </pc:sldMkLst>
      </pc:sldChg>
      <pc:sldChg chg="modNotesTx">
        <pc:chgData name="Christina Contreras Stone" userId="df1ee32c-79ea-4096-950b-0d29035ae4c4" providerId="ADAL" clId="{3DD9B42D-7ABA-4821-9ECF-7E3911DC4702}" dt="2026-04-03T16:39:59.517" v="3" actId="6549"/>
        <pc:sldMkLst>
          <pc:docMk/>
          <pc:sldMk cId="2152302891" sldId="262"/>
        </pc:sldMkLst>
      </pc:sldChg>
      <pc:sldChg chg="modNotesTx">
        <pc:chgData name="Christina Contreras Stone" userId="df1ee32c-79ea-4096-950b-0d29035ae4c4" providerId="ADAL" clId="{3DD9B42D-7ABA-4821-9ECF-7E3911DC4702}" dt="2026-04-03T16:39:51.402" v="0" actId="6549"/>
        <pc:sldMkLst>
          <pc:docMk/>
          <pc:sldMk cId="4162164971" sldId="270"/>
        </pc:sldMkLst>
      </pc:sldChg>
      <pc:sldChg chg="modNotesTx">
        <pc:chgData name="Christina Contreras Stone" userId="df1ee32c-79ea-4096-950b-0d29035ae4c4" providerId="ADAL" clId="{3DD9B42D-7ABA-4821-9ECF-7E3911DC4702}" dt="2026-04-03T16:39:53.913" v="1" actId="6549"/>
        <pc:sldMkLst>
          <pc:docMk/>
          <pc:sldMk cId="2789436050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5227D-451D-4942-85E4-BDE39B478B0C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9F7C7-1AEF-41D5-B366-A4A0FCB97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30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9F7C7-1AEF-41D5-B366-A4A0FCB97C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43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9F7C7-1AEF-41D5-B366-A4A0FCB97C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8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9F7C7-1AEF-41D5-B366-A4A0FCB97C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8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9F7C7-1AEF-41D5-B366-A4A0FCB97C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51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9F7C7-1AEF-41D5-B366-A4A0FCB97C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62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9F7C7-1AEF-41D5-B366-A4A0FCB97C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46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9F7C7-1AEF-41D5-B366-A4A0FCB97C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05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9F7C7-1AEF-41D5-B366-A4A0FCB97C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97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9766-6B4A-4116-AD53-7874EC7B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ABE607-C991-4945-9D80-DF2F6786E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85648-65FF-464F-B3E9-947AA06F4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EB4E-0858-46EA-8F96-54E7FE1B851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7C857-922C-47C0-8837-7FE476F4C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42E5E-D757-4C94-842A-6451BC1BC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ADEF-69F1-40BF-9CCD-6EEBCE9565B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042A-9A7C-4BA0-BE7E-A5C8343746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3906"/>
            <a:ext cx="12192000" cy="40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9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D82B8-2084-4879-BC5C-4FB8AFC9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D215D-2B47-4A04-BA55-430166619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A35A8-C9B4-4673-B71C-51D85207F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EB4E-0858-46EA-8F96-54E7FE1B851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32093-E5EE-4293-991C-A90F0A52F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238E3-CD4D-4CF2-A750-BCB5099BA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ADEF-69F1-40BF-9CCD-6EEBCE9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2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47414E-378A-42DE-8A95-9701DAD8A7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8FC390-7670-4155-8E8C-448C2A803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1723A-4344-4FC3-A94A-8387FC900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EB4E-0858-46EA-8F96-54E7FE1B851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2736D-A956-4021-A3CF-E6454B76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C9018-9961-406C-94EA-AF6B4551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ADEF-69F1-40BF-9CCD-6EEBCE9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CF49-452E-475A-ABA2-A56AAF76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3FA0A-92C4-4673-8764-7BE6977BA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26464-2153-40E5-A911-C3CD91BE9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EB4E-0858-46EA-8F96-54E7FE1B851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78AD5-4DD7-4575-A015-E49E9609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F87D6-1633-4E60-B2DF-C6EA4577E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ADEF-69F1-40BF-9CCD-6EEBCE9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4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A4AFB-CE24-4E88-84B1-152F1CA87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83DF4-83A5-495D-976F-676717FBC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CBE2B-E562-4919-B66A-7E050F456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EB4E-0858-46EA-8F96-54E7FE1B851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13EDA-E9BA-4380-948B-E735A6A4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5188A-46E7-4B43-8E1C-F35554A42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ADEF-69F1-40BF-9CCD-6EEBCE9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9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59A79-1D64-4D14-9483-5CCEBEC5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A22A2-9215-4E62-AC4D-3B640094A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E2AB4B-AEF1-403A-A8DC-DFD5AE7B9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0340F-18F0-458A-A602-1CBE1A838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EB4E-0858-46EA-8F96-54E7FE1B851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2090F-C5CE-4979-8EC0-F2FB633C5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BE2C7-F2D6-4D50-9758-5264F5A8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ADEF-69F1-40BF-9CCD-6EEBCE9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0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E9C75-10AC-4CF2-A427-A36C3CA95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D0C6C-C3F9-44E6-B414-D55D6E0FE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53307-FAFA-4855-9A73-0B1BA3265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6A0BB-7E76-4200-97CE-D0F3859ED0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C0B77B-F15C-4B57-9018-069A14C05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558D71-4D42-4B4D-8229-6E7C3950E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EB4E-0858-46EA-8F96-54E7FE1B851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D3D077-62B4-4916-B241-B9E7FA2E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D3FCB9-DD1F-49FB-9BD2-85F632C4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ADEF-69F1-40BF-9CCD-6EEBCE9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4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AF57D-7552-487C-8B87-99A55A292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627F9A-FF05-45AE-8C33-5A08004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EB4E-0858-46EA-8F96-54E7FE1B851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DF9863-DD4B-4EAD-83D2-363DD1478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E1FB4-A359-4873-BB43-89A42ED2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ADEF-69F1-40BF-9CCD-6EEBCE9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45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337AD2-727E-45BC-8DC0-6314BD7D8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EB4E-0858-46EA-8F96-54E7FE1B851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A21024-B90F-4B83-96EF-D37E47B49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C47E7-D183-455E-B8BF-87C42099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ADEF-69F1-40BF-9CCD-6EEBCE9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58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B4311-37B2-439C-B0BC-6E225F16F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AD6DF-44A8-4468-AC94-E8CC5CEE2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18744-7979-4C58-8B7F-27845CB1B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613CB-D7C9-4D54-9370-0DE06959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EB4E-0858-46EA-8F96-54E7FE1B851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70064-15B5-469A-B397-CC53736D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1E8E5-60C3-4307-B278-04942EB5D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ADEF-69F1-40BF-9CCD-6EEBCE9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27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22E5B-CD56-49FF-87BB-19A17A91F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34841-C2D5-42D2-86C2-FB204DF859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BEAC4-CB8D-4BA3-9C41-831410D15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11DEF-3590-4DAD-9037-4A48AE8D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EB4E-0858-46EA-8F96-54E7FE1B851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00469-5F0F-436F-9FCA-A83D65E12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5E192-9C75-48A0-A90F-1AF884737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ADEF-69F1-40BF-9CCD-6EEBCE9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1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DBB59C-2DED-4DD5-AE97-B7B57A7B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6FCD2-A0C9-427B-8D5D-7C7F5345B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C9B3-3323-4261-A05F-A8F2A0013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BEB4E-0858-46EA-8F96-54E7FE1B851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A1C7C-4ED8-4773-8C80-0F5C5EE5A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A6FFC-B1E9-49CB-9ADD-D15A27E8C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9ADEF-69F1-40BF-9CCD-6EEBCE956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9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40CF1D2-BED4-4A68-8D9E-A367D0A06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7" y="113334"/>
            <a:ext cx="4749347" cy="6127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63D794-DF82-4DEC-A989-788FD6D17511}"/>
              </a:ext>
            </a:extLst>
          </p:cNvPr>
          <p:cNvSpPr txBox="1"/>
          <p:nvPr/>
        </p:nvSpPr>
        <p:spPr>
          <a:xfrm>
            <a:off x="5287433" y="951398"/>
            <a:ext cx="66886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Lato" panose="020F0502020204030203" pitchFamily="34" charset="0"/>
              </a:rPr>
              <a:t>Science Transfer Project:</a:t>
            </a:r>
          </a:p>
          <a:p>
            <a:br>
              <a:rPr lang="en-US" sz="2000" dirty="0">
                <a:latin typeface="Lato" panose="020F0502020204030203" pitchFamily="34" charset="0"/>
              </a:rPr>
            </a:br>
            <a:r>
              <a:rPr lang="en-US" sz="4400" dirty="0">
                <a:latin typeface="Lato" panose="020F0502020204030203" pitchFamily="34" charset="0"/>
              </a:rPr>
              <a:t>Understanding the Process for Selecting Great Lakes Tributaries for Lampricide Treatment</a:t>
            </a:r>
            <a:endParaRPr lang="en-US" sz="4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1B28BB-95BA-4699-BD54-69AB8251DD66}"/>
              </a:ext>
            </a:extLst>
          </p:cNvPr>
          <p:cNvCxnSpPr/>
          <p:nvPr/>
        </p:nvCxnSpPr>
        <p:spPr>
          <a:xfrm>
            <a:off x="5212618" y="2961024"/>
            <a:ext cx="66294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8D6704-0E01-48B5-A671-4D75DA1EEE6C}"/>
              </a:ext>
            </a:extLst>
          </p:cNvPr>
          <p:cNvGrpSpPr/>
          <p:nvPr/>
        </p:nvGrpSpPr>
        <p:grpSpPr>
          <a:xfrm>
            <a:off x="0" y="6467062"/>
            <a:ext cx="12192000" cy="390932"/>
            <a:chOff x="0" y="6467062"/>
            <a:chExt cx="12192000" cy="3909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3D5963-A789-4B00-8179-78A9960A98A8}"/>
                </a:ext>
              </a:extLst>
            </p:cNvPr>
            <p:cNvSpPr/>
            <p:nvPr/>
          </p:nvSpPr>
          <p:spPr>
            <a:xfrm>
              <a:off x="0" y="6467062"/>
              <a:ext cx="12192000" cy="390932"/>
            </a:xfrm>
            <a:prstGeom prst="rect">
              <a:avLst/>
            </a:prstGeom>
            <a:solidFill>
              <a:srgbClr val="0055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7E4ED6-334B-48FA-8168-118AFE536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17" y="6502311"/>
              <a:ext cx="2801838" cy="320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2270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9714-D78C-AB92-0D68-F54C1FB1F9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67868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DB2CA64-4AC6-40BC-A68D-C1F41B44EE1F}"/>
              </a:ext>
            </a:extLst>
          </p:cNvPr>
          <p:cNvSpPr txBox="1"/>
          <p:nvPr/>
        </p:nvSpPr>
        <p:spPr>
          <a:xfrm>
            <a:off x="822685" y="396233"/>
            <a:ext cx="10546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Lato" panose="020F0502020204030203" pitchFamily="34" charset="0"/>
                <a:ea typeface="Calibri" panose="020F0502020204030204" pitchFamily="34" charset="0"/>
              </a:rPr>
              <a:t>Each year, from April to October, agents for the Sea Lamprey Control Program perform lampricide treatments on approximately 120 tributaries. </a:t>
            </a:r>
            <a:endParaRPr lang="en-US" sz="2400" dirty="0">
              <a:latin typeface="Lato" panose="020F05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6742DF-4365-4ED8-9C57-E8A83C803AD3}"/>
              </a:ext>
            </a:extLst>
          </p:cNvPr>
          <p:cNvGrpSpPr/>
          <p:nvPr/>
        </p:nvGrpSpPr>
        <p:grpSpPr>
          <a:xfrm>
            <a:off x="1" y="1600200"/>
            <a:ext cx="12192000" cy="4684028"/>
            <a:chOff x="0" y="2811069"/>
            <a:chExt cx="12192000" cy="40469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1455EC2-F737-43F1-8668-4E9B8D886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811070"/>
              <a:ext cx="5794281" cy="404693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6E0268-9D87-4F0A-BDFE-C3F3A044B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22091"/>
              <a:ext cx="3027986" cy="403590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1D2C423-EB28-45BD-AC34-E0B447F4E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91" r="22525"/>
            <a:stretch/>
          </p:blipFill>
          <p:spPr>
            <a:xfrm>
              <a:off x="8720667" y="2811069"/>
              <a:ext cx="3471333" cy="404693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4CD7E0-8F22-482F-A04D-221620461DA0}"/>
              </a:ext>
            </a:extLst>
          </p:cNvPr>
          <p:cNvGrpSpPr/>
          <p:nvPr/>
        </p:nvGrpSpPr>
        <p:grpSpPr>
          <a:xfrm>
            <a:off x="0" y="6467062"/>
            <a:ext cx="12192000" cy="390932"/>
            <a:chOff x="0" y="6467062"/>
            <a:chExt cx="12192000" cy="39093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05E372-9D93-4154-ACB4-61DEF97281D6}"/>
                </a:ext>
              </a:extLst>
            </p:cNvPr>
            <p:cNvSpPr/>
            <p:nvPr/>
          </p:nvSpPr>
          <p:spPr>
            <a:xfrm>
              <a:off x="0" y="6467062"/>
              <a:ext cx="12192000" cy="390932"/>
            </a:xfrm>
            <a:prstGeom prst="rect">
              <a:avLst/>
            </a:prstGeom>
            <a:solidFill>
              <a:srgbClr val="0055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AE561E-7BA1-45E3-8E22-807557C3B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17" y="6502311"/>
              <a:ext cx="2801838" cy="320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8860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DF47E6D-BA04-4FC2-B89F-B901CFDCAD06}"/>
              </a:ext>
            </a:extLst>
          </p:cNvPr>
          <p:cNvGrpSpPr/>
          <p:nvPr/>
        </p:nvGrpSpPr>
        <p:grpSpPr>
          <a:xfrm>
            <a:off x="0" y="6467062"/>
            <a:ext cx="12192000" cy="390932"/>
            <a:chOff x="0" y="6467062"/>
            <a:chExt cx="12192000" cy="39093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9894BA-DF98-467F-BBA3-7F3E0FEE0537}"/>
                </a:ext>
              </a:extLst>
            </p:cNvPr>
            <p:cNvSpPr/>
            <p:nvPr/>
          </p:nvSpPr>
          <p:spPr>
            <a:xfrm>
              <a:off x="0" y="6467062"/>
              <a:ext cx="12192000" cy="390932"/>
            </a:xfrm>
            <a:prstGeom prst="rect">
              <a:avLst/>
            </a:prstGeom>
            <a:solidFill>
              <a:srgbClr val="0055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305F89-615F-47D5-88EB-77FFEA8CA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17" y="6502311"/>
              <a:ext cx="2801838" cy="32043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A3E4A1-A77B-464C-A3F2-24D749ED5E30}"/>
              </a:ext>
            </a:extLst>
          </p:cNvPr>
          <p:cNvSpPr txBox="1"/>
          <p:nvPr/>
        </p:nvSpPr>
        <p:spPr>
          <a:xfrm>
            <a:off x="1475014" y="451298"/>
            <a:ext cx="92419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Lato" panose="020F0502020204030203" pitchFamily="34" charset="0"/>
              </a:rPr>
              <a:t>Many factors go into making decisions about which infested Great Lakes tributaries will be treated for sea lampreys in any given year.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945631-6000-48E2-94CA-8FC8011D8FDF}"/>
              </a:ext>
            </a:extLst>
          </p:cNvPr>
          <p:cNvSpPr txBox="1"/>
          <p:nvPr/>
        </p:nvSpPr>
        <p:spPr>
          <a:xfrm>
            <a:off x="2104213" y="1837487"/>
            <a:ext cx="861277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Lato" panose="020F0502020204030203" pitchFamily="34" charset="0"/>
              </a:rPr>
              <a:t>Density and length of larval sea lampreys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Lato" panose="020F0502020204030203" pitchFamily="34" charset="0"/>
              </a:rPr>
              <a:t>Treatment resource and staff availability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Lato" panose="020F0502020204030203" pitchFamily="34" charset="0"/>
              </a:rPr>
              <a:t>Permitting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Lato" panose="020F0502020204030203" pitchFamily="34" charset="0"/>
              </a:rPr>
              <a:t>Concurrence with state, federal, and Indigenous partners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Lato" panose="020F0502020204030203" pitchFamily="34" charset="0"/>
              </a:rPr>
              <a:t>Species at risk and culturally sensitive species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Lato" panose="020F0502020204030203" pitchFamily="34" charset="0"/>
              </a:rPr>
              <a:t>Access to treatment area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Lato" panose="020F0502020204030203" pitchFamily="34" charset="0"/>
              </a:rPr>
              <a:t>Stream discharge and water chemistry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Lato" panose="020F0502020204030203" pitchFamily="34" charset="0"/>
              </a:rPr>
              <a:t>Seasonal weather patterns and precipitation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Lato" panose="020F0502020204030203" pitchFamily="34" charset="0"/>
              </a:rPr>
              <a:t>Weekends and holidays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Lato" panose="020F0502020204030203" pitchFamily="34" charset="0"/>
              </a:rPr>
              <a:t>Migration and spawning seasons of other aquatic species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>
              <a:latin typeface="Lato" panose="020F0502020204030203" pitchFamily="34" charset="0"/>
            </a:endParaRPr>
          </a:p>
        </p:txBody>
      </p:sp>
      <p:pic>
        <p:nvPicPr>
          <p:cNvPr id="14" name="Graphic 13" descr="Water with solid fill">
            <a:extLst>
              <a:ext uri="{FF2B5EF4-FFF2-40B4-BE49-F238E27FC236}">
                <a16:creationId xmlns:a16="http://schemas.microsoft.com/office/drawing/2014/main" id="{ED5B85C9-CC46-4A63-8924-E45E982CCA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459" y="179140"/>
            <a:ext cx="914400" cy="914400"/>
          </a:xfrm>
          <a:prstGeom prst="rect">
            <a:avLst/>
          </a:prstGeom>
        </p:spPr>
      </p:pic>
      <p:pic>
        <p:nvPicPr>
          <p:cNvPr id="16" name="Graphic 15" descr="Thermometer with solid fill">
            <a:extLst>
              <a:ext uri="{FF2B5EF4-FFF2-40B4-BE49-F238E27FC236}">
                <a16:creationId xmlns:a16="http://schemas.microsoft.com/office/drawing/2014/main" id="{A0D478E0-33E2-4E94-A024-6B42ECE6D1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454" y="2743479"/>
            <a:ext cx="756405" cy="756405"/>
          </a:xfrm>
          <a:prstGeom prst="rect">
            <a:avLst/>
          </a:prstGeom>
        </p:spPr>
      </p:pic>
      <p:pic>
        <p:nvPicPr>
          <p:cNvPr id="18" name="Graphic 17" descr="Fireworks with solid fill">
            <a:extLst>
              <a:ext uri="{FF2B5EF4-FFF2-40B4-BE49-F238E27FC236}">
                <a16:creationId xmlns:a16="http://schemas.microsoft.com/office/drawing/2014/main" id="{7D9C02A3-74A0-45D7-91D1-576FC84E70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455" y="3691068"/>
            <a:ext cx="756405" cy="756405"/>
          </a:xfrm>
          <a:prstGeom prst="rect">
            <a:avLst/>
          </a:prstGeom>
        </p:spPr>
      </p:pic>
      <p:pic>
        <p:nvPicPr>
          <p:cNvPr id="20" name="Graphic 19" descr="Users with solid fill">
            <a:extLst>
              <a:ext uri="{FF2B5EF4-FFF2-40B4-BE49-F238E27FC236}">
                <a16:creationId xmlns:a16="http://schemas.microsoft.com/office/drawing/2014/main" id="{A285D3DA-A719-497C-987E-97C899693B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0458" y="4447473"/>
            <a:ext cx="914400" cy="914400"/>
          </a:xfrm>
          <a:prstGeom prst="rect">
            <a:avLst/>
          </a:prstGeom>
        </p:spPr>
      </p:pic>
      <p:pic>
        <p:nvPicPr>
          <p:cNvPr id="22" name="Graphic 21" descr="Fish with solid fill">
            <a:extLst>
              <a:ext uri="{FF2B5EF4-FFF2-40B4-BE49-F238E27FC236}">
                <a16:creationId xmlns:a16="http://schemas.microsoft.com/office/drawing/2014/main" id="{18871C89-97C5-434F-AAAC-91B75BD3F6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0458" y="1837487"/>
            <a:ext cx="914400" cy="914400"/>
          </a:xfrm>
          <a:prstGeom prst="rect">
            <a:avLst/>
          </a:prstGeom>
        </p:spPr>
      </p:pic>
      <p:pic>
        <p:nvPicPr>
          <p:cNvPr id="24" name="Graphic 23" descr="Cloud with solid fill">
            <a:extLst>
              <a:ext uri="{FF2B5EF4-FFF2-40B4-BE49-F238E27FC236}">
                <a16:creationId xmlns:a16="http://schemas.microsoft.com/office/drawing/2014/main" id="{F13E35E1-5F7C-4026-B826-A5B1A95C8A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0459" y="1073623"/>
            <a:ext cx="914400" cy="914400"/>
          </a:xfrm>
          <a:prstGeom prst="rect">
            <a:avLst/>
          </a:prstGeom>
        </p:spPr>
      </p:pic>
      <p:pic>
        <p:nvPicPr>
          <p:cNvPr id="26" name="Graphic 25" descr="Document with solid fill">
            <a:extLst>
              <a:ext uri="{FF2B5EF4-FFF2-40B4-BE49-F238E27FC236}">
                <a16:creationId xmlns:a16="http://schemas.microsoft.com/office/drawing/2014/main" id="{4374EF3F-573C-46E3-8B39-EA8CB50F18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458" y="53615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2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3A6E5B-3688-4920-B5AC-A8B400AEA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01" y="1165960"/>
            <a:ext cx="9574198" cy="5137162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241300">
              <a:schemeClr val="accent1">
                <a:lumMod val="75000"/>
              </a:schemeClr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05B1A1-DD40-4D0A-B27E-D9BA177FC3A4}"/>
              </a:ext>
            </a:extLst>
          </p:cNvPr>
          <p:cNvSpPr txBox="1"/>
          <p:nvPr/>
        </p:nvSpPr>
        <p:spPr>
          <a:xfrm>
            <a:off x="1890214" y="437659"/>
            <a:ext cx="8411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Lato" panose="020F0502020204030203" pitchFamily="34" charset="0"/>
              </a:rPr>
              <a:t>Simplifying leads to better understanding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FBE313-470A-4A10-A9AF-F37FA59BDABF}"/>
              </a:ext>
            </a:extLst>
          </p:cNvPr>
          <p:cNvGrpSpPr/>
          <p:nvPr/>
        </p:nvGrpSpPr>
        <p:grpSpPr>
          <a:xfrm>
            <a:off x="0" y="6467062"/>
            <a:ext cx="12192000" cy="390932"/>
            <a:chOff x="0" y="6467062"/>
            <a:chExt cx="12192000" cy="39093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6D3EBF-BCC8-4EA1-86D0-5B06F1832D16}"/>
                </a:ext>
              </a:extLst>
            </p:cNvPr>
            <p:cNvSpPr/>
            <p:nvPr/>
          </p:nvSpPr>
          <p:spPr>
            <a:xfrm>
              <a:off x="0" y="6467062"/>
              <a:ext cx="12192000" cy="390932"/>
            </a:xfrm>
            <a:prstGeom prst="rect">
              <a:avLst/>
            </a:prstGeom>
            <a:solidFill>
              <a:srgbClr val="0055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8BA0BD-1867-4D44-A5CC-43DE62C10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17" y="6502311"/>
              <a:ext cx="2801838" cy="320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0468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2C835F-554D-4C4C-A762-82D3649BC3D2}"/>
              </a:ext>
            </a:extLst>
          </p:cNvPr>
          <p:cNvGrpSpPr/>
          <p:nvPr/>
        </p:nvGrpSpPr>
        <p:grpSpPr>
          <a:xfrm>
            <a:off x="250784" y="488573"/>
            <a:ext cx="6614382" cy="5126802"/>
            <a:chOff x="222502" y="247058"/>
            <a:chExt cx="6614382" cy="51268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E61317-62DA-4C16-B706-F15197A7C2EE}"/>
                </a:ext>
              </a:extLst>
            </p:cNvPr>
            <p:cNvSpPr txBox="1"/>
            <p:nvPr/>
          </p:nvSpPr>
          <p:spPr>
            <a:xfrm>
              <a:off x="222502" y="247058"/>
              <a:ext cx="6506806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latin typeface="Lato" panose="020F0502020204030203" pitchFamily="34" charset="0"/>
                </a:rPr>
                <a:t>Describing the stream selection process will enable fisheries managers to communicate it more effectively to constituents.</a:t>
              </a:r>
            </a:p>
            <a:p>
              <a:endParaRPr lang="en-US" sz="2600" dirty="0"/>
            </a:p>
            <a:p>
              <a:r>
                <a:rPr lang="en-US" sz="2600" dirty="0">
                  <a:latin typeface="Lato" panose="020F0502020204030203" pitchFamily="34" charset="0"/>
                </a:rPr>
                <a:t>Infested streams fall into </a:t>
              </a:r>
              <a:r>
                <a:rPr lang="en-US" sz="2600" b="1" dirty="0">
                  <a:latin typeface="Lato" panose="020F0502020204030203" pitchFamily="34" charset="0"/>
                </a:rPr>
                <a:t>six</a:t>
              </a:r>
              <a:r>
                <a:rPr lang="en-US" sz="2600" dirty="0">
                  <a:latin typeface="Lato" panose="020F0502020204030203" pitchFamily="34" charset="0"/>
                </a:rPr>
                <a:t> categories: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E65210-C35E-4C34-85BC-EC1F43882488}"/>
                </a:ext>
              </a:extLst>
            </p:cNvPr>
            <p:cNvSpPr txBox="1"/>
            <p:nvPr/>
          </p:nvSpPr>
          <p:spPr>
            <a:xfrm>
              <a:off x="330078" y="2696204"/>
              <a:ext cx="650680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800" dirty="0">
                  <a:latin typeface="Lato" panose="020F0502020204030203" pitchFamily="34" charset="0"/>
                </a:rPr>
                <a:t>Ranked</a:t>
              </a: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800" dirty="0">
                  <a:latin typeface="Lato" panose="020F0502020204030203" pitchFamily="34" charset="0"/>
                </a:rPr>
                <a:t>Regularly Producing</a:t>
              </a: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800" dirty="0">
                  <a:latin typeface="Lato" panose="020F0502020204030203" pitchFamily="34" charset="0"/>
                </a:rPr>
                <a:t>Targeted Treatment Strategy</a:t>
              </a: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800" dirty="0">
                  <a:latin typeface="Lato" panose="020F0502020204030203" pitchFamily="34" charset="0"/>
                </a:rPr>
                <a:t>Annually Treated</a:t>
              </a: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800" dirty="0">
                  <a:latin typeface="Lato" panose="020F0502020204030203" pitchFamily="34" charset="0"/>
                </a:rPr>
                <a:t>Geographically Efficient</a:t>
              </a: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800" dirty="0">
                  <a:latin typeface="Lato" panose="020F0502020204030203" pitchFamily="34" charset="0"/>
                </a:rPr>
                <a:t>Deferred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BE44FD-BADD-4147-9146-4CAC36AB2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91" y="95146"/>
            <a:ext cx="4876249" cy="631974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F47E6D-BA04-4FC2-B89F-B901CFDCAD06}"/>
              </a:ext>
            </a:extLst>
          </p:cNvPr>
          <p:cNvGrpSpPr/>
          <p:nvPr/>
        </p:nvGrpSpPr>
        <p:grpSpPr>
          <a:xfrm>
            <a:off x="0" y="6467062"/>
            <a:ext cx="12192000" cy="390932"/>
            <a:chOff x="0" y="6467062"/>
            <a:chExt cx="12192000" cy="39093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9894BA-DF98-467F-BBA3-7F3E0FEE0537}"/>
                </a:ext>
              </a:extLst>
            </p:cNvPr>
            <p:cNvSpPr/>
            <p:nvPr/>
          </p:nvSpPr>
          <p:spPr>
            <a:xfrm>
              <a:off x="0" y="6467062"/>
              <a:ext cx="12192000" cy="390932"/>
            </a:xfrm>
            <a:prstGeom prst="rect">
              <a:avLst/>
            </a:prstGeom>
            <a:solidFill>
              <a:srgbClr val="0055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305F89-615F-47D5-88EB-77FFEA8CA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17" y="6502311"/>
              <a:ext cx="2801838" cy="320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8398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DABBCBB-6612-4CDF-8A31-1A912EDF73A7}"/>
              </a:ext>
            </a:extLst>
          </p:cNvPr>
          <p:cNvSpPr txBox="1"/>
          <p:nvPr/>
        </p:nvSpPr>
        <p:spPr>
          <a:xfrm>
            <a:off x="0" y="1556617"/>
            <a:ext cx="30928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CATEGORY 1: </a:t>
            </a:r>
          </a:p>
          <a:p>
            <a:pPr algn="ctr"/>
            <a:r>
              <a:rPr lang="en-US" sz="2400" dirty="0">
                <a:latin typeface="Lato" panose="020F0502020204030203" pitchFamily="34" charset="0"/>
              </a:rPr>
              <a:t>RANKED TRIBUTARIES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A928E1-5784-4EE9-881F-2EC123D9E62D}"/>
              </a:ext>
            </a:extLst>
          </p:cNvPr>
          <p:cNvGrpSpPr/>
          <p:nvPr/>
        </p:nvGrpSpPr>
        <p:grpSpPr>
          <a:xfrm>
            <a:off x="0" y="6467062"/>
            <a:ext cx="12192000" cy="390932"/>
            <a:chOff x="0" y="6467062"/>
            <a:chExt cx="12192000" cy="3909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57FE4A-38F6-412E-A344-AE4C15D7DEE0}"/>
                </a:ext>
              </a:extLst>
            </p:cNvPr>
            <p:cNvSpPr/>
            <p:nvPr/>
          </p:nvSpPr>
          <p:spPr>
            <a:xfrm>
              <a:off x="0" y="6467062"/>
              <a:ext cx="12192000" cy="390932"/>
            </a:xfrm>
            <a:prstGeom prst="rect">
              <a:avLst/>
            </a:prstGeom>
            <a:solidFill>
              <a:srgbClr val="0055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6E59D5-0752-4830-8A9A-A399711C0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17" y="6502311"/>
              <a:ext cx="2801838" cy="32043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30EBE94-E482-4691-87A7-D30BACBFBC3C}"/>
              </a:ext>
            </a:extLst>
          </p:cNvPr>
          <p:cNvSpPr txBox="1"/>
          <p:nvPr/>
        </p:nvSpPr>
        <p:spPr>
          <a:xfrm>
            <a:off x="3209888" y="564164"/>
            <a:ext cx="89821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Recently assessed for larval sea lampreys &gt; 100mm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Have had the overall treatment cost calculated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Ranked on cost-per-kill</a:t>
            </a:r>
            <a:br>
              <a:rPr lang="en-US" sz="2400" dirty="0">
                <a:latin typeface="Lato" panose="020F0502020204030203" pitchFamily="34" charset="0"/>
              </a:rPr>
            </a:br>
            <a:br>
              <a:rPr lang="en-US" sz="2400" dirty="0">
                <a:latin typeface="Lato" panose="020F0502020204030203" pitchFamily="34" charset="0"/>
              </a:rPr>
            </a:br>
            <a:endParaRPr lang="en-US" sz="2400" dirty="0">
              <a:latin typeface="Lato" panose="020F0502020204030203" pitchFamily="34" charset="0"/>
            </a:endParaRPr>
          </a:p>
          <a:p>
            <a:r>
              <a:rPr lang="en-US" sz="2400" dirty="0">
                <a:latin typeface="Lato" panose="020F0502020204030203" pitchFamily="34" charset="0"/>
              </a:rPr>
              <a:t>The St. </a:t>
            </a:r>
            <a:r>
              <a:rPr lang="en-US" sz="2400" dirty="0" err="1">
                <a:latin typeface="Lato" panose="020F0502020204030203" pitchFamily="34" charset="0"/>
              </a:rPr>
              <a:t>Marys</a:t>
            </a:r>
            <a:r>
              <a:rPr lang="en-US" sz="2400" dirty="0">
                <a:latin typeface="Lato" panose="020F0502020204030203" pitchFamily="34" charset="0"/>
              </a:rPr>
              <a:t> River is the largest tributary in the Great Lakes basin, by water volume, that is treated with lampricide and is treated as a distinct subset of ranked tributaries.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5FF079-C396-441C-99E9-D29C54B9A22C}"/>
              </a:ext>
            </a:extLst>
          </p:cNvPr>
          <p:cNvCxnSpPr>
            <a:cxnSpLocks/>
          </p:cNvCxnSpPr>
          <p:nvPr/>
        </p:nvCxnSpPr>
        <p:spPr>
          <a:xfrm>
            <a:off x="3073872" y="325511"/>
            <a:ext cx="0" cy="58268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A56B885-C0B4-46D3-B2A9-DEB88B8411CB}"/>
              </a:ext>
            </a:extLst>
          </p:cNvPr>
          <p:cNvSpPr txBox="1"/>
          <p:nvPr/>
        </p:nvSpPr>
        <p:spPr>
          <a:xfrm>
            <a:off x="-9487" y="4214144"/>
            <a:ext cx="309284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CATEGORY 2: </a:t>
            </a:r>
          </a:p>
          <a:p>
            <a:pPr algn="ctr"/>
            <a:r>
              <a:rPr lang="en-US" sz="2400" dirty="0">
                <a:latin typeface="Lato" panose="020F0502020204030203" pitchFamily="34" charset="0"/>
              </a:rPr>
              <a:t>REGULARLY PRODUCING TRIBUTARIES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72BD0-044C-4690-A912-14F17DC87A65}"/>
              </a:ext>
            </a:extLst>
          </p:cNvPr>
          <p:cNvSpPr txBox="1"/>
          <p:nvPr/>
        </p:nvSpPr>
        <p:spPr>
          <a:xfrm>
            <a:off x="3209889" y="4290843"/>
            <a:ext cx="89821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Consistent population of larval sea lampreys about to metamorphose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Demonstrate consistent larval growth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Require lampricide treatments on a fixed cycle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69B87E-1B5C-48B1-AD63-48A7B880C09E}"/>
              </a:ext>
            </a:extLst>
          </p:cNvPr>
          <p:cNvCxnSpPr>
            <a:cxnSpLocks/>
          </p:cNvCxnSpPr>
          <p:nvPr/>
        </p:nvCxnSpPr>
        <p:spPr>
          <a:xfrm flipH="1">
            <a:off x="136018" y="3843421"/>
            <a:ext cx="118083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302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1A928E1-5784-4EE9-881F-2EC123D9E62D}"/>
              </a:ext>
            </a:extLst>
          </p:cNvPr>
          <p:cNvGrpSpPr/>
          <p:nvPr/>
        </p:nvGrpSpPr>
        <p:grpSpPr>
          <a:xfrm>
            <a:off x="0" y="6467062"/>
            <a:ext cx="12192000" cy="390932"/>
            <a:chOff x="0" y="6467062"/>
            <a:chExt cx="12192000" cy="3909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57FE4A-38F6-412E-A344-AE4C15D7DEE0}"/>
                </a:ext>
              </a:extLst>
            </p:cNvPr>
            <p:cNvSpPr/>
            <p:nvPr/>
          </p:nvSpPr>
          <p:spPr>
            <a:xfrm>
              <a:off x="0" y="6467062"/>
              <a:ext cx="12192000" cy="390932"/>
            </a:xfrm>
            <a:prstGeom prst="rect">
              <a:avLst/>
            </a:prstGeom>
            <a:solidFill>
              <a:srgbClr val="0055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6E59D5-0752-4830-8A9A-A399711C0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17" y="6502311"/>
              <a:ext cx="2801838" cy="320434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5FF079-C396-441C-99E9-D29C54B9A22C}"/>
              </a:ext>
            </a:extLst>
          </p:cNvPr>
          <p:cNvCxnSpPr>
            <a:cxnSpLocks/>
          </p:cNvCxnSpPr>
          <p:nvPr/>
        </p:nvCxnSpPr>
        <p:spPr>
          <a:xfrm>
            <a:off x="3073872" y="413778"/>
            <a:ext cx="0" cy="554687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16D0BE9-2299-4D00-AEC5-DF054CDC7E10}"/>
              </a:ext>
            </a:extLst>
          </p:cNvPr>
          <p:cNvSpPr txBox="1"/>
          <p:nvPr/>
        </p:nvSpPr>
        <p:spPr>
          <a:xfrm>
            <a:off x="0" y="633214"/>
            <a:ext cx="309284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CATEGORY 3: </a:t>
            </a:r>
          </a:p>
          <a:p>
            <a:pPr algn="ctr"/>
            <a:r>
              <a:rPr lang="en-US" sz="2400" dirty="0">
                <a:latin typeface="Lato" panose="020F0502020204030203" pitchFamily="34" charset="0"/>
              </a:rPr>
              <a:t>TARGETED TREATMENT STRATEGY TRIBUTARIES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2D299D-EBBC-4CD7-9DA5-C497631DE376}"/>
              </a:ext>
            </a:extLst>
          </p:cNvPr>
          <p:cNvSpPr txBox="1"/>
          <p:nvPr/>
        </p:nvSpPr>
        <p:spPr>
          <a:xfrm>
            <a:off x="3304018" y="1222302"/>
            <a:ext cx="89821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Identified by SLCP goals and objectives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Focus on a specific geographic area or program target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May be based on certain factors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8AFD09-7563-416D-851E-1198D32C5C47}"/>
              </a:ext>
            </a:extLst>
          </p:cNvPr>
          <p:cNvSpPr txBox="1"/>
          <p:nvPr/>
        </p:nvSpPr>
        <p:spPr>
          <a:xfrm>
            <a:off x="-18973" y="3910281"/>
            <a:ext cx="309284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CATEGORY 4: </a:t>
            </a:r>
          </a:p>
          <a:p>
            <a:pPr algn="ctr"/>
            <a:r>
              <a:rPr lang="en-US" sz="2400" dirty="0">
                <a:latin typeface="Lato" panose="020F0502020204030203" pitchFamily="34" charset="0"/>
              </a:rPr>
              <a:t>ANNUALLY TREATED TRIBUTARIES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705653-645C-4B18-8787-3CB3CA8A6600}"/>
              </a:ext>
            </a:extLst>
          </p:cNvPr>
          <p:cNvSpPr txBox="1"/>
          <p:nvPr/>
        </p:nvSpPr>
        <p:spPr>
          <a:xfrm>
            <a:off x="3304018" y="4315382"/>
            <a:ext cx="89821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Regularly harbor large populations of sea lampreys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Annual treatment to prevent the establishment of a robust sea lamprey population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20D18EC-2DD9-4D84-99F1-0877FBEB9DCB}"/>
              </a:ext>
            </a:extLst>
          </p:cNvPr>
          <p:cNvCxnSpPr>
            <a:cxnSpLocks/>
          </p:cNvCxnSpPr>
          <p:nvPr/>
        </p:nvCxnSpPr>
        <p:spPr>
          <a:xfrm flipH="1">
            <a:off x="136017" y="3314783"/>
            <a:ext cx="118083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164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1A928E1-5784-4EE9-881F-2EC123D9E62D}"/>
              </a:ext>
            </a:extLst>
          </p:cNvPr>
          <p:cNvGrpSpPr/>
          <p:nvPr/>
        </p:nvGrpSpPr>
        <p:grpSpPr>
          <a:xfrm>
            <a:off x="0" y="6467062"/>
            <a:ext cx="12192000" cy="390932"/>
            <a:chOff x="0" y="6467062"/>
            <a:chExt cx="12192000" cy="3909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57FE4A-38F6-412E-A344-AE4C15D7DEE0}"/>
                </a:ext>
              </a:extLst>
            </p:cNvPr>
            <p:cNvSpPr/>
            <p:nvPr/>
          </p:nvSpPr>
          <p:spPr>
            <a:xfrm>
              <a:off x="0" y="6467062"/>
              <a:ext cx="12192000" cy="390932"/>
            </a:xfrm>
            <a:prstGeom prst="rect">
              <a:avLst/>
            </a:prstGeom>
            <a:solidFill>
              <a:srgbClr val="0055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6E59D5-0752-4830-8A9A-A399711C0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17" y="6502311"/>
              <a:ext cx="2801838" cy="320434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5FF079-C396-441C-99E9-D29C54B9A22C}"/>
              </a:ext>
            </a:extLst>
          </p:cNvPr>
          <p:cNvCxnSpPr>
            <a:cxnSpLocks/>
          </p:cNvCxnSpPr>
          <p:nvPr/>
        </p:nvCxnSpPr>
        <p:spPr>
          <a:xfrm>
            <a:off x="3073872" y="413778"/>
            <a:ext cx="0" cy="554687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16D0BE9-2299-4D00-AEC5-DF054CDC7E10}"/>
              </a:ext>
            </a:extLst>
          </p:cNvPr>
          <p:cNvSpPr txBox="1"/>
          <p:nvPr/>
        </p:nvSpPr>
        <p:spPr>
          <a:xfrm>
            <a:off x="0" y="948419"/>
            <a:ext cx="309284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CATEGORY 5: </a:t>
            </a:r>
          </a:p>
          <a:p>
            <a:pPr algn="ctr"/>
            <a:r>
              <a:rPr lang="en-US" sz="2400" dirty="0">
                <a:latin typeface="Lato" panose="020F0502020204030203" pitchFamily="34" charset="0"/>
              </a:rPr>
              <a:t>GEOGRAPHICALLY EFFICIENT TRIBUTARIES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2D299D-EBBC-4CD7-9DA5-C497631DE376}"/>
              </a:ext>
            </a:extLst>
          </p:cNvPr>
          <p:cNvSpPr txBox="1"/>
          <p:nvPr/>
        </p:nvSpPr>
        <p:spPr>
          <a:xfrm>
            <a:off x="3371253" y="1194639"/>
            <a:ext cx="89821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Failed to make the initial cutoff in ranking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Are close in geographic proximity to a scheduled tributary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Do not incur significant additional resources to treat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3C8B0-8B47-4A6F-98AA-EC9AD454D6F1}"/>
              </a:ext>
            </a:extLst>
          </p:cNvPr>
          <p:cNvSpPr txBox="1"/>
          <p:nvPr/>
        </p:nvSpPr>
        <p:spPr>
          <a:xfrm>
            <a:off x="0" y="4043045"/>
            <a:ext cx="30928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CATEGORY 6: </a:t>
            </a:r>
          </a:p>
          <a:p>
            <a:pPr algn="ctr"/>
            <a:r>
              <a:rPr lang="en-US" sz="2400" dirty="0">
                <a:latin typeface="Lato" panose="020F0502020204030203" pitchFamily="34" charset="0"/>
              </a:rPr>
              <a:t>DEFERRED TRIBUTARIES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4B0ADF-1487-4251-8E34-8C2913EEB2B0}"/>
              </a:ext>
            </a:extLst>
          </p:cNvPr>
          <p:cNvSpPr txBox="1"/>
          <p:nvPr/>
        </p:nvSpPr>
        <p:spPr>
          <a:xfrm>
            <a:off x="3371253" y="4104599"/>
            <a:ext cx="89821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Slated for treatment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Could not treat due to extenuating circumstances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Lato" panose="020F0502020204030203" pitchFamily="34" charset="0"/>
              </a:rPr>
              <a:t>Prioritized for treatment the following year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98BEB1-C6E7-44F5-A154-384E26BCF268}"/>
              </a:ext>
            </a:extLst>
          </p:cNvPr>
          <p:cNvCxnSpPr>
            <a:cxnSpLocks/>
          </p:cNvCxnSpPr>
          <p:nvPr/>
        </p:nvCxnSpPr>
        <p:spPr>
          <a:xfrm flipH="1">
            <a:off x="136017" y="3314783"/>
            <a:ext cx="118083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436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E61317-62DA-4C16-B706-F15197A7C2EE}"/>
              </a:ext>
            </a:extLst>
          </p:cNvPr>
          <p:cNvSpPr txBox="1"/>
          <p:nvPr/>
        </p:nvSpPr>
        <p:spPr>
          <a:xfrm>
            <a:off x="7802591" y="1560972"/>
            <a:ext cx="4190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Lato" panose="020F0502020204030203" pitchFamily="34" charset="0"/>
              </a:rPr>
              <a:t>Communication tool </a:t>
            </a:r>
            <a:br>
              <a:rPr lang="en-US" sz="2400" dirty="0">
                <a:latin typeface="Lato" panose="020F0502020204030203" pitchFamily="34" charset="0"/>
              </a:rPr>
            </a:br>
            <a:endParaRPr lang="en-US" sz="2400" dirty="0">
              <a:latin typeface="Lato" panose="020F050202020403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Lato" panose="020F0502020204030203" pitchFamily="34" charset="0"/>
              </a:rPr>
              <a:t>Equips fisheries managers and partners</a:t>
            </a:r>
            <a:br>
              <a:rPr lang="en-US" sz="2400" dirty="0">
                <a:latin typeface="Lato" panose="020F0502020204030203" pitchFamily="34" charset="0"/>
              </a:rPr>
            </a:br>
            <a:endParaRPr lang="en-US" sz="2400" dirty="0">
              <a:latin typeface="Lato" panose="020F050202020403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Lato" panose="020F0502020204030203" pitchFamily="34" charset="0"/>
              </a:rPr>
              <a:t>Helps to address lampricide treatment questions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>
              <a:latin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3E6CFB-EC18-4DE1-9861-5684741B5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140766"/>
            <a:ext cx="7467600" cy="625673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5391CC-444D-4441-91E2-EA70A66F2599}"/>
              </a:ext>
            </a:extLst>
          </p:cNvPr>
          <p:cNvGrpSpPr/>
          <p:nvPr/>
        </p:nvGrpSpPr>
        <p:grpSpPr>
          <a:xfrm>
            <a:off x="0" y="6467062"/>
            <a:ext cx="12192000" cy="390932"/>
            <a:chOff x="0" y="6467062"/>
            <a:chExt cx="12192000" cy="39093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610B47-0010-44D2-9CB9-015640B19A22}"/>
                </a:ext>
              </a:extLst>
            </p:cNvPr>
            <p:cNvSpPr/>
            <p:nvPr/>
          </p:nvSpPr>
          <p:spPr>
            <a:xfrm>
              <a:off x="0" y="6467062"/>
              <a:ext cx="12192000" cy="390932"/>
            </a:xfrm>
            <a:prstGeom prst="rect">
              <a:avLst/>
            </a:prstGeom>
            <a:solidFill>
              <a:srgbClr val="0055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AACE90-5609-468F-95E6-81CE4041C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17" y="6502311"/>
              <a:ext cx="2801838" cy="320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0264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372</Words>
  <Application>Microsoft Office PowerPoint</Application>
  <PresentationFormat>Widescreen</PresentationFormat>
  <Paragraphs>66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Lato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the Process for Selecting Great Lakes Tributaries for Lampricide Treatment</dc:title>
  <dc:creator>Christina Contreras Stone</dc:creator>
  <cp:lastModifiedBy>Christina Contreras Stone</cp:lastModifiedBy>
  <cp:revision>25</cp:revision>
  <dcterms:created xsi:type="dcterms:W3CDTF">2025-09-24T15:19:31Z</dcterms:created>
  <dcterms:modified xsi:type="dcterms:W3CDTF">2026-04-03T16:40:08Z</dcterms:modified>
</cp:coreProperties>
</file>